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9" r:id="rId2"/>
    <p:sldId id="313" r:id="rId3"/>
    <p:sldId id="320" r:id="rId4"/>
    <p:sldId id="321" r:id="rId5"/>
    <p:sldId id="322" r:id="rId6"/>
    <p:sldId id="323" r:id="rId7"/>
    <p:sldId id="316" r:id="rId8"/>
    <p:sldId id="270" r:id="rId9"/>
    <p:sldId id="271" r:id="rId10"/>
    <p:sldId id="275" r:id="rId11"/>
    <p:sldId id="276" r:id="rId12"/>
    <p:sldId id="279" r:id="rId13"/>
    <p:sldId id="281" r:id="rId14"/>
    <p:sldId id="305" r:id="rId15"/>
    <p:sldId id="286" r:id="rId16"/>
    <p:sldId id="302" r:id="rId17"/>
    <p:sldId id="307" r:id="rId18"/>
    <p:sldId id="310" r:id="rId19"/>
    <p:sldId id="315" r:id="rId20"/>
    <p:sldId id="317" r:id="rId21"/>
    <p:sldId id="31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  <a:srgbClr val="00FFFF"/>
    <a:srgbClr val="10F49D"/>
    <a:srgbClr val="009900"/>
    <a:srgbClr val="3333FF"/>
    <a:srgbClr val="000000"/>
    <a:srgbClr val="94ADD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shkolazhizni.ru/archive/" TargetMode="External"/><Relationship Id="rId3" Type="http://schemas.openxmlformats.org/officeDocument/2006/relationships/hyperlink" Target="http://ru.wikipedia.org/wiki/%C4%EE%EC%EE%E2%FB%E9_%E2%EE%F0%EE%E1%E5%E9" TargetMode="External"/><Relationship Id="rId7" Type="http://schemas.openxmlformats.org/officeDocument/2006/relationships/hyperlink" Target="http://shkolazhizni.ru/" TargetMode="External"/><Relationship Id="rId12" Type="http://schemas.openxmlformats.org/officeDocument/2006/relationships/hyperlink" Target="https://yandex.ru/clck/redir/EIW2pfxuI9g?data=UlNrNmk5WktYejR0eWJFYk1Ldmtxa3pIY0dxX0FRLTA4WFgyczhlaDVsU1VUVkp3NHJKNjhiNVlSZnFoX1dxVU9NNHBfSER4SXlZNmpCRHg0d2tLZnJlNUpIcWhDQTU5Zm5wS1ByNlBKcFptRGFObnFsWi1KU19fQTJlZFZ1V04wUDNpekIxd0lDdS1XTnh6SHluVkJ0ZGVEMVRvdFZYT01wV0Z5d01wNEdKbUgxamQ3OHZBaDFnR1JqQ0wySFVW&amp;b64e=2&amp;sign=60d05fb4a44d4e2ac6a3cd86bdec48f7&amp;keyno=0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1%E8%ED%E8%F6%FB" TargetMode="External"/><Relationship Id="rId11" Type="http://schemas.openxmlformats.org/officeDocument/2006/relationships/hyperlink" Target="http://www.kakprosto.ru/kak-897612-chem-kormit-gorodskih-ptic-zimoy" TargetMode="External"/><Relationship Id="rId5" Type="http://schemas.openxmlformats.org/officeDocument/2006/relationships/hyperlink" Target="https://ru.wikipedia.org/wiki/%C4%EE%EC%EE%E2%FB%E9_%E2%EE%F0%EE%E1%E5%E9" TargetMode="External"/><Relationship Id="rId10" Type="http://schemas.openxmlformats.org/officeDocument/2006/relationships/hyperlink" Target="http://www.kakprosto.ru/" TargetMode="External"/><Relationship Id="rId4" Type="http://schemas.openxmlformats.org/officeDocument/2006/relationships/hyperlink" Target="https://ru.wikipedia.org/" TargetMode="External"/><Relationship Id="rId9" Type="http://schemas.openxmlformats.org/officeDocument/2006/relationships/hyperlink" Target="http://shkolazhizni.ru/archive/0/n-52525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28596" y="714356"/>
            <a:ext cx="821537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Проектная работа</a:t>
            </a:r>
            <a:br>
              <a:rPr lang="ru-RU" sz="44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</a:br>
            <a:r>
              <a:rPr lang="ru-RU" sz="44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по </a:t>
            </a:r>
            <a:r>
              <a:rPr lang="ru-RU" sz="4400" b="1" dirty="0" err="1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кубановедению</a:t>
            </a:r>
            <a:r>
              <a:rPr lang="ru-RU" sz="44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 </a:t>
            </a:r>
            <a:br>
              <a:rPr lang="ru-RU" sz="44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</a:br>
            <a:r>
              <a:rPr lang="ru-RU" sz="44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на тему:</a:t>
            </a:r>
            <a:r>
              <a:rPr lang="ru-RU" sz="4000" dirty="0" smtClean="0">
                <a:latin typeface="Comic Sans MS" pitchFamily="66" charset="0"/>
              </a:rPr>
              <a:t/>
            </a:r>
            <a:br>
              <a:rPr lang="ru-RU" sz="4000" dirty="0" smtClean="0">
                <a:latin typeface="Comic Sans MS" pitchFamily="66" charset="0"/>
              </a:rPr>
            </a:br>
            <a:r>
              <a:rPr lang="ru-RU" sz="4000" b="1" dirty="0" smtClean="0">
                <a:latin typeface="Comic Sans MS" pitchFamily="66" charset="0"/>
              </a:rPr>
              <a:t>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«Как помочь зимующим птицам?»</a:t>
            </a:r>
            <a:endParaRPr lang="ru-RU" sz="4000" dirty="0"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4429132"/>
            <a:ext cx="821537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Работа учащейся 1 класса «А» </a:t>
            </a:r>
          </a:p>
          <a:p>
            <a:pPr algn="ctr">
              <a:buNone/>
              <a:defRPr/>
            </a:pP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МБОУ  СОШ №1 пос. Мостовского</a:t>
            </a:r>
          </a:p>
          <a:p>
            <a:pPr algn="ctr">
              <a:buNone/>
              <a:defRPr/>
            </a:pPr>
            <a:r>
              <a:rPr lang="ru-RU" sz="4000" b="1" dirty="0" smtClean="0">
                <a:ln w="3175">
                  <a:solidFill>
                    <a:srgbClr val="00000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Бордовой Анастасии</a:t>
            </a:r>
          </a:p>
          <a:p>
            <a:pPr algn="r">
              <a:defRPr/>
            </a:pPr>
            <a:endParaRPr lang="ru-RU" sz="2800" dirty="0" smtClean="0">
              <a:latin typeface="Comic Sans MS" pitchFamily="66" charset="0"/>
            </a:endParaRPr>
          </a:p>
          <a:p>
            <a:pPr algn="r">
              <a:buNone/>
              <a:defRPr/>
            </a:pP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99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Руководитель: </a:t>
            </a:r>
            <a:r>
              <a:rPr lang="ru-RU" sz="2800" b="1" dirty="0" err="1" smtClean="0">
                <a:ln>
                  <a:solidFill>
                    <a:schemeClr val="bg1"/>
                  </a:solidFill>
                </a:ln>
                <a:solidFill>
                  <a:srgbClr val="0099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Суслина</a:t>
            </a: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99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Г.А.</a:t>
            </a:r>
            <a:endParaRPr lang="ru-RU" sz="4000" dirty="0" smtClean="0">
              <a:ln>
                <a:solidFill>
                  <a:schemeClr val="bg1"/>
                </a:solidFill>
              </a:ln>
              <a:solidFill>
                <a:srgbClr val="0099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22 декабря 2014 года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5572140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Вот чем будем кормить птиц.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54" y="1285860"/>
            <a:ext cx="571504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22 декабря 2014 года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5572140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Вот чем нельзя кормить птиц.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285860"/>
            <a:ext cx="571504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23 декабря 2014 года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357297"/>
            <a:ext cx="5500726" cy="4125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0" y="5643578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А вот и первая гостья. </a:t>
            </a:r>
            <a:endParaRPr lang="ru-RU" sz="3200" dirty="0" smtClean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Это – большая синица.</a:t>
            </a:r>
            <a:r>
              <a:rPr lang="ru-RU" sz="32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endParaRPr lang="ru-RU" sz="3200" dirty="0"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929066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30 декабря 2014 года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5715017"/>
            <a:ext cx="89297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Наш пример оказался заразительным.</a:t>
            </a: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Соседи тоже сделали кормушку.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 b="12499"/>
          <a:stretch>
            <a:fillRect/>
          </a:stretch>
        </p:blipFill>
        <p:spPr bwMode="auto">
          <a:xfrm>
            <a:off x="0" y="1142984"/>
            <a:ext cx="385762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/>
          <a:srcRect t="11111"/>
          <a:stretch>
            <a:fillRect/>
          </a:stretch>
        </p:blipFill>
        <p:spPr bwMode="auto">
          <a:xfrm>
            <a:off x="5286380" y="1142984"/>
            <a:ext cx="3857620" cy="45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4000496" y="1500174"/>
            <a:ext cx="1135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Наша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71868" y="4000504"/>
            <a:ext cx="2171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Соседская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5929322" y="4214818"/>
            <a:ext cx="1285884" cy="14287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5214942" y="1714488"/>
            <a:ext cx="1857388" cy="14287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0800000">
            <a:off x="3000364" y="4214818"/>
            <a:ext cx="571504" cy="14287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1 января 2015 года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7686" y="1571612"/>
            <a:ext cx="4572000" cy="58477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85720" y="5000636"/>
            <a:ext cx="8858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Под Новый год выпало </a:t>
            </a: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много снега. Синички прилетают в течение дня постоянно.</a:t>
            </a:r>
            <a:endParaRPr lang="ru-RU" sz="3200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/>
          <a:srcRect l="2660" t="4255" r="3191" b="4255"/>
          <a:stretch>
            <a:fillRect/>
          </a:stretch>
        </p:blipFill>
        <p:spPr bwMode="auto">
          <a:xfrm>
            <a:off x="2071670" y="1142984"/>
            <a:ext cx="5357850" cy="390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3 января 2015 года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7686" y="1142984"/>
            <a:ext cx="4572000" cy="58477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 l="6061" t="3030"/>
          <a:stretch>
            <a:fillRect/>
          </a:stretch>
        </p:blipFill>
        <p:spPr bwMode="auto">
          <a:xfrm>
            <a:off x="1643042" y="1357297"/>
            <a:ext cx="5143536" cy="398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Прямоугольник 19"/>
          <p:cNvSpPr/>
          <p:nvPr/>
        </p:nvSpPr>
        <p:spPr>
          <a:xfrm>
            <a:off x="285720" y="5429264"/>
            <a:ext cx="92095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Завтра ожидается понижение температуры </a:t>
            </a: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до -25</a:t>
            </a:r>
            <a:r>
              <a:rPr lang="ru-RU" sz="3200" b="1" baseline="3000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0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.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Птицам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нужна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жирная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подкормка.</a:t>
            </a:r>
            <a:endParaRPr lang="ru-RU" sz="3200" dirty="0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4 января 2015 года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7686" y="1285860"/>
            <a:ext cx="4572000" cy="58477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32" y="1357298"/>
            <a:ext cx="533403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0" y="5572140"/>
            <a:ext cx="88582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Это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синичка- 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лазоревка.</a:t>
            </a: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Какая она красивая!</a:t>
            </a:r>
            <a:endParaRPr lang="ru-RU" sz="3200" dirty="0">
              <a:ln>
                <a:solidFill>
                  <a:schemeClr val="bg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8 февраля 2015 года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7686" y="1285860"/>
            <a:ext cx="4572000" cy="58477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0" y="5143512"/>
            <a:ext cx="91439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Синички долго не подпускали </a:t>
            </a: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к кормушке </a:t>
            </a:r>
            <a:r>
              <a:rPr lang="ru-RU" sz="3200" b="1" dirty="0" err="1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воробьёв.Наконец</a:t>
            </a:r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и у воробьёв пир горой!</a:t>
            </a:r>
            <a:endParaRPr lang="ru-RU" sz="3200" dirty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 l="18038" t="13574" r="2648" b="10662"/>
          <a:stretch>
            <a:fillRect/>
          </a:stretch>
        </p:blipFill>
        <p:spPr bwMode="auto">
          <a:xfrm>
            <a:off x="1928794" y="1357298"/>
            <a:ext cx="498577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214291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Социальная польза </a:t>
            </a:r>
          </a:p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проекта: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31432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428596" y="1428736"/>
            <a:ext cx="828680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Всю зиму мы кормили 20-25 синичек, столько же воробьёв, одного снегиря. Это спасло их от голода. Таким образом, мы сохранили численность пернатых обитателей нашего двора.</a:t>
            </a:r>
            <a:endParaRPr kumimoji="0" lang="ru-RU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indent="449263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ln>
                  <a:solidFill>
                    <a:sysClr val="windowText" lastClr="000000"/>
                  </a:solidFill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Соседи, следуя нашему примеру, тоже сделали кормушку.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Я составила рекомендации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по кормлению зимующих птиц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и раздала их ребятам нашего класса.</a:t>
            </a:r>
            <a:endParaRPr kumimoji="0" lang="ru-RU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10F49D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Я выступила перед одноклассниками на уроке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chemeClr val="bg1"/>
                  </a:solidFill>
                </a:ln>
                <a:solidFill>
                  <a:srgbClr val="10F49D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кубановедения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10F49D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с презентацией «Как помочь зимующим птицам?». Это стало хорошим примером для ребят. В следующем году многие дети сделают кормушки для зимующих птиц.</a:t>
            </a:r>
            <a:endParaRPr kumimoji="0" lang="ru-RU" sz="32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10F49D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214290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Рефлексия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928670"/>
            <a:ext cx="821537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Я узнала, какой корм нужно заготавливать для зимующих птиц.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Я участвовала в изготовлении кормушки.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10F49D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Я расширила свои знания о видах зимующих птиц, их питании, поведении.</a:t>
            </a:r>
            <a:endParaRPr kumimoji="0" lang="ru-RU" sz="16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10F49D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33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Я кормила зимующих птиц.</a:t>
            </a:r>
            <a:endParaRPr kumimoji="0" lang="ru-RU" sz="16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FF33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</a:rPr>
              <a:t>Я проводила наблюдения за птицами записывала в дневник наблюдений.</a:t>
            </a:r>
            <a:endParaRPr kumimoji="0" lang="ru-RU" sz="16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0000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00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Я обобщила полученные результаты, подготовив презентацию.</a:t>
            </a:r>
            <a:endParaRPr kumimoji="0" lang="ru-RU" sz="16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00FF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Я сформулировала  рекомендации по кормлению зимующих птиц.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Исследовательская работа научила меня бережному и ответственному отношению к птицам,  ко всему окружающему нас миру.</a:t>
            </a:r>
            <a:endParaRPr kumimoji="0" lang="ru-RU" sz="16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Я на практике подтвердила свою гипотезу: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м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ожно 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сохранить численность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зимующих птиц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если ежедневно насыпать корм в кормушку.</a:t>
            </a:r>
            <a:endParaRPr kumimoji="0" lang="ru-RU" sz="28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28596" y="714356"/>
            <a:ext cx="821537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Проблема:</a:t>
            </a:r>
          </a:p>
          <a:p>
            <a:pPr algn="ctr"/>
            <a:endParaRPr lang="ru-RU" sz="4000" b="1" dirty="0" smtClean="0">
              <a:latin typeface="Comic Sans MS" pitchFamily="66" charset="0"/>
            </a:endParaRPr>
          </a:p>
          <a:p>
            <a:pPr algn="ctr"/>
            <a:r>
              <a:rPr lang="ru-RU" sz="4000" b="1" dirty="0" smtClean="0">
                <a:latin typeface="Comic Sans MS" pitchFamily="66" charset="0"/>
              </a:rPr>
              <a:t> </a:t>
            </a:r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Многие птицы зимой голодают и даже гибнут </a:t>
            </a:r>
          </a:p>
          <a:p>
            <a:pPr algn="ctr"/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от голода.</a:t>
            </a:r>
          </a:p>
          <a:p>
            <a:pPr algn="ctr"/>
            <a:endParaRPr lang="ru-RU" sz="4000" b="1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latin typeface="Comic Sans MS" pitchFamily="66" charset="0"/>
            </a:endParaRPr>
          </a:p>
          <a:p>
            <a:pPr algn="ctr"/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Как помочь зимующим птицам?</a:t>
            </a:r>
            <a:endParaRPr lang="ru-RU" sz="4400" dirty="0"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4429132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endParaRPr lang="ru-RU" sz="28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286412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0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9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Рекомендации по кормлению зимующих птиц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: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1285860"/>
            <a:ext cx="8929718" cy="5663089"/>
          </a:xfrm>
          <a:prstGeom prst="rect">
            <a:avLst/>
          </a:prstGeom>
          <a:effectLst>
            <a:glow rad="101600">
              <a:srgbClr val="FFFF00">
                <a:alpha val="40000"/>
              </a:srgbClr>
            </a:glow>
          </a:effectLst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Узнайте из книг и интернета, чем кормятся зимующие птицы.</a:t>
            </a:r>
            <a:r>
              <a:rPr lang="ru-RU" sz="2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200" b="1" dirty="0" smtClean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Заготавливайте корм летом и осенью.</a:t>
            </a:r>
            <a:endParaRPr lang="ru-RU" sz="22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200" b="1" dirty="0" smtClean="0">
                <a:ln>
                  <a:solidFill>
                    <a:schemeClr val="bg1"/>
                  </a:solidFill>
                </a:ln>
                <a:solidFill>
                  <a:srgbClr val="10F49D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Кормушку делайте с крышей, отверстиями для стока воды, бортиками и размещайте</a:t>
            </a:r>
            <a:r>
              <a:rPr lang="ru-RU" sz="2200" b="1" dirty="0" smtClean="0">
                <a:ln>
                  <a:solidFill>
                    <a:schemeClr val="bg1"/>
                  </a:solidFill>
                </a:ln>
                <a:solidFill>
                  <a:srgbClr val="10F49D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её в спокойном для птиц месте.</a:t>
            </a:r>
            <a:endParaRPr lang="ru-RU" sz="2200" b="1" dirty="0" smtClean="0">
              <a:ln>
                <a:solidFill>
                  <a:schemeClr val="bg1"/>
                </a:solidFill>
              </a:ln>
              <a:solidFill>
                <a:srgbClr val="10F49D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200" b="1" dirty="0" smtClean="0">
                <a:ln>
                  <a:solidFill>
                    <a:schemeClr val="bg1"/>
                  </a:solidFill>
                </a:ln>
                <a:solidFill>
                  <a:srgbClr val="0000FF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Приручайте птиц прилетать к кормушке до выпадения снега.</a:t>
            </a:r>
            <a:endParaRPr lang="ru-RU" sz="2200" b="1" dirty="0" smtClean="0">
              <a:ln>
                <a:solidFill>
                  <a:schemeClr val="bg1"/>
                </a:solidFill>
              </a:ln>
              <a:solidFill>
                <a:srgbClr val="0000FF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200" b="1" dirty="0" smtClean="0">
                <a:ln>
                  <a:solidFill>
                    <a:schemeClr val="bg1"/>
                  </a:solidFill>
                </a:ln>
                <a:solidFill>
                  <a:srgbClr val="FF33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Наполняйте кормушку регулярно и с вечера.</a:t>
            </a:r>
            <a:r>
              <a:rPr lang="ru-RU" sz="2200" b="1" dirty="0" smtClean="0">
                <a:ln>
                  <a:solidFill>
                    <a:schemeClr val="bg1"/>
                  </a:solidFill>
                </a:ln>
                <a:solidFill>
                  <a:srgbClr val="FF33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200" b="1" dirty="0" smtClean="0">
              <a:ln>
                <a:solidFill>
                  <a:schemeClr val="bg1"/>
                </a:solidFill>
              </a:ln>
              <a:solidFill>
                <a:srgbClr val="FF33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Не кормите птиц чёрным хлебом, некачественным кормом.</a:t>
            </a:r>
            <a:endParaRPr lang="ru-RU" sz="2200" b="1" dirty="0" smtClean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2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Следите за чистотой кормушки.</a:t>
            </a:r>
            <a:endParaRPr lang="ru-RU" sz="22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200" b="1" dirty="0" smtClean="0">
                <a:ln>
                  <a:solidFill>
                    <a:schemeClr val="bg1"/>
                  </a:solidFill>
                </a:ln>
                <a:solidFill>
                  <a:srgbClr val="10F49D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При сильном морозе делайте жирную подкормку</a:t>
            </a:r>
            <a:r>
              <a:rPr lang="ru-RU" sz="2200" b="1" dirty="0" smtClean="0">
                <a:solidFill>
                  <a:srgbClr val="10F49D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200" dirty="0" smtClean="0">
                <a:ln>
                  <a:solidFill>
                    <a:sysClr val="windowText" lastClr="000000"/>
                  </a:solidFill>
                </a:ln>
                <a:solidFill>
                  <a:srgbClr val="FF33CC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Продолжайте кормить птиц во второй половине зимы, когда  природный корм уже съеден или пришёл в негодность.</a:t>
            </a: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ru-RU" sz="3200" b="1" dirty="0" smtClean="0">
              <a:solidFill>
                <a:srgbClr val="10F49D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Призыв – обращение: 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1285860"/>
            <a:ext cx="8286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Ребята!</a:t>
            </a:r>
          </a:p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Зимой птицам очень трудно прокормиться. </a:t>
            </a:r>
          </a:p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Они ждут нашей помощи. </a:t>
            </a:r>
          </a:p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Делайте кормушки! </a:t>
            </a:r>
          </a:p>
          <a:p>
            <a:pPr algn="ctr">
              <a:buNone/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Птицы – наши друзья!</a:t>
            </a:r>
            <a:endParaRPr kumimoji="0" lang="ru-RU" sz="48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28596" y="714356"/>
            <a:ext cx="821537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Цель:</a:t>
            </a:r>
          </a:p>
          <a:p>
            <a:pPr algn="ctr"/>
            <a:endParaRPr lang="ru-RU" sz="4000" b="1" dirty="0" smtClean="0">
              <a:latin typeface="Comic Sans MS" pitchFamily="66" charset="0"/>
            </a:endParaRPr>
          </a:p>
          <a:p>
            <a:pPr algn="ctr"/>
            <a:r>
              <a:rPr lang="ru-RU" sz="4000" b="1" dirty="0" smtClean="0">
                <a:latin typeface="Comic Sans MS" pitchFamily="66" charset="0"/>
              </a:rPr>
              <a:t> </a:t>
            </a:r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Помочь птицам,</a:t>
            </a:r>
          </a:p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обитающим в нашем </a:t>
            </a:r>
          </a:p>
          <a:p>
            <a:pPr algn="ctr"/>
            <a:r>
              <a:rPr lang="ru-RU" sz="44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и соседнем дворах, перезимовать.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4429132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endParaRPr lang="ru-RU" sz="28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28596" y="1"/>
            <a:ext cx="8715404" cy="615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Задачи: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</a:rPr>
              <a:t>Расширить свои знания о зимующих в нашей местности птицах.</a:t>
            </a:r>
            <a:endParaRPr kumimoji="0" lang="ru-RU" sz="28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Узнать из печатных источников, интернета: чем кормить зимующих птиц.</a:t>
            </a:r>
            <a:endParaRPr kumimoji="0" lang="ru-RU" sz="28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10F49D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Times New Roman" pitchFamily="18" charset="0"/>
              </a:rPr>
              <a:t>Применить полученные знания на практике, подкармливая птиц в течение зимы.</a:t>
            </a:r>
            <a:endParaRPr kumimoji="0" lang="ru-RU" sz="28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10F49D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3333F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Вести дневник наблюдений.</a:t>
            </a:r>
            <a:endParaRPr kumimoji="0" lang="ru-RU" sz="28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3333F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FF33CC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Обобщить полученные результаты.</a:t>
            </a:r>
            <a:endParaRPr kumimoji="0" lang="ru-RU" sz="28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FF33CC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rgbClr val="00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  <a:ea typeface="Calibri" pitchFamily="34" charset="0"/>
                <a:cs typeface="Times New Roman" pitchFamily="18" charset="0"/>
              </a:rPr>
              <a:t>Сформулировать  рекомендации по кормлению зимующих птиц.</a:t>
            </a:r>
            <a:endParaRPr kumimoji="0" lang="ru-RU" sz="28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00FFFF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28596" y="1"/>
            <a:ext cx="8715404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44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  <a:ea typeface="Times New Roman" pitchFamily="18" charset="0"/>
              </a:rPr>
              <a:t>П</a:t>
            </a:r>
            <a:r>
              <a:rPr kumimoji="0" lang="ru-RU" sz="4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редполагаемый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продукт проекта: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FF33CC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Фотографии, видеоматериалы, дневниковые записи.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FFFF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Презентация «Как помочь зимующим птицам?»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Рекомендации по кормлению зимующих птиц.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800" b="1" dirty="0" smtClean="0">
                <a:ln>
                  <a:solidFill>
                    <a:schemeClr val="bg1"/>
                  </a:solidFill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Призыв – обращение к детям.</a:t>
            </a:r>
            <a:endParaRPr kumimoji="0" lang="ru-RU" sz="2800" b="1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rgbClr val="00FF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28596" y="1"/>
            <a:ext cx="871540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44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  <a:ea typeface="Times New Roman" pitchFamily="18" charset="0"/>
              </a:rPr>
              <a:t>План работы</a:t>
            </a:r>
            <a:r>
              <a:rPr kumimoji="0" lang="ru-RU" sz="4400" b="1" i="0" u="none" strike="noStrike" cap="none" normalizeH="0" baseline="0" dirty="0" smtClean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solidFill>
                  <a:schemeClr val="bg1"/>
                </a:solidFill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-2" y="1500174"/>
          <a:ext cx="9144001" cy="5195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548"/>
                <a:gridCol w="5000660"/>
                <a:gridCol w="1928793"/>
              </a:tblGrid>
              <a:tr h="6495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latin typeface="Comic Sans MS"/>
                          <a:ea typeface="Times New Roman"/>
                          <a:cs typeface="Times New Roman"/>
                        </a:rPr>
                        <a:t>Этапы работы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latin typeface="Comic Sans MS"/>
                          <a:ea typeface="Times New Roman"/>
                          <a:cs typeface="Times New Roman"/>
                        </a:rPr>
                        <a:t>Содержание работы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FF00"/>
                          </a:solidFill>
                          <a:latin typeface="Comic Sans MS"/>
                          <a:ea typeface="Times New Roman"/>
                          <a:cs typeface="Times New Roman"/>
                        </a:rPr>
                        <a:t>Время исполнения</a:t>
                      </a:r>
                      <a:endParaRPr lang="ru-RU" sz="1400" dirty="0">
                        <a:solidFill>
                          <a:srgbClr val="FFFF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506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EF3E21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Подготовительный этап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dirty="0">
                          <a:solidFill>
                            <a:srgbClr val="EF3E21"/>
                          </a:solidFill>
                          <a:latin typeface="Comic Sans MS" pitchFamily="66" charset="0"/>
                          <a:ea typeface="Calibri"/>
                          <a:cs typeface="Times New Roman"/>
                        </a:rPr>
                        <a:t>Выдвижение гипотезы.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dirty="0" smtClean="0">
                          <a:solidFill>
                            <a:srgbClr val="EF3E21"/>
                          </a:solidFill>
                          <a:latin typeface="Comic Sans MS" pitchFamily="66" charset="0"/>
                          <a:ea typeface="Calibri"/>
                          <a:cs typeface="Times New Roman"/>
                        </a:rPr>
                        <a:t>Постановка </a:t>
                      </a:r>
                      <a:r>
                        <a:rPr lang="ru-RU" sz="1600" b="1" dirty="0">
                          <a:solidFill>
                            <a:srgbClr val="EF3E21"/>
                          </a:solidFill>
                          <a:latin typeface="Comic Sans MS" pitchFamily="66" charset="0"/>
                          <a:ea typeface="Calibri"/>
                          <a:cs typeface="Times New Roman"/>
                        </a:rPr>
                        <a:t>целей 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dirty="0">
                          <a:solidFill>
                            <a:srgbClr val="EF3E21"/>
                          </a:solidFill>
                          <a:latin typeface="Comic Sans MS" pitchFamily="66" charset="0"/>
                          <a:ea typeface="Calibri"/>
                          <a:cs typeface="Times New Roman"/>
                        </a:rPr>
                        <a:t>Составление плана работы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Сентябрь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2014 г.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omic Sans MS" pitchFamily="66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3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Основной этап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Comic Sans MS" pitchFamily="66" charset="0"/>
                          <a:ea typeface="Calibri"/>
                          <a:cs typeface="Times New Roman"/>
                        </a:rPr>
                        <a:t>Сбор информации.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Comic Sans MS" pitchFamily="66" charset="0"/>
                          <a:ea typeface="Calibri"/>
                          <a:cs typeface="Times New Roman"/>
                        </a:rPr>
                        <a:t>Анализ и систематизация собранной информации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Comic Sans MS" pitchFamily="66" charset="0"/>
                          <a:ea typeface="Calibri"/>
                          <a:cs typeface="Times New Roman"/>
                        </a:rPr>
                        <a:t>Определение направлений работы.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Применение полученных знаний на практике.</a:t>
                      </a:r>
                      <a:endParaRPr lang="ru-RU" sz="1600" b="1" dirty="0">
                        <a:solidFill>
                          <a:srgbClr val="0000FF"/>
                        </a:solidFill>
                        <a:latin typeface="Comic Sans MS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Сентябрь </a:t>
                      </a: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2014 </a:t>
                      </a: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г. – </a:t>
                      </a:r>
                      <a:r>
                        <a:rPr lang="ru-RU" sz="1600" b="1" dirty="0" smtClean="0">
                          <a:solidFill>
                            <a:srgbClr val="0000FF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март </a:t>
                      </a:r>
                      <a:r>
                        <a:rPr lang="ru-RU" sz="1600" b="1" dirty="0">
                          <a:solidFill>
                            <a:srgbClr val="0000FF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2015 г.</a:t>
                      </a:r>
                    </a:p>
                  </a:txBody>
                  <a:tcPr marL="68580" marR="68580" marT="0" marB="0"/>
                </a:tc>
              </a:tr>
              <a:tr h="173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5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Заключительный этап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 b="1" dirty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. Обобщение и подведение итогов.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600" b="1" dirty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600" b="1" dirty="0" smtClean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Рефлексия.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600" b="1" dirty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. Представление результатов проекта   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в виде презентации и рекомендаций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по кормлению зимующих птиц.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600" b="1" dirty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. Прогнозирование дальнейшей работы, направленной на оказание помощи птицам.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9900"/>
                          </a:solidFill>
                          <a:latin typeface="Comic Sans MS" pitchFamily="66" charset="0"/>
                          <a:ea typeface="Times New Roman"/>
                          <a:cs typeface="Times New Roman"/>
                        </a:rPr>
                        <a:t>Март 2015 г.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Список литературы </a:t>
            </a:r>
          </a:p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и источников: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71472" y="2071678"/>
            <a:ext cx="8286808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Все видеоматериалы и фотографии автора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Н. Рубцов «Воробей» 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С.Есенин «Воробышки»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Н. </a:t>
            </a:r>
            <a:r>
              <a:rPr lang="ru-RU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Арлотт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, В. Храбрый «Птицы России. Определитель всех видов птиц Российской Федерации»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http://www.ebirds.ru/passeriformes/index.htm</a:t>
            </a: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3"/>
              </a:rPr>
              <a:t>Домовый воробей — </a:t>
            </a:r>
            <a:r>
              <a:rPr lang="ru-RU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3"/>
              </a:rPr>
              <a:t>Википедия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 </a:t>
            </a:r>
            <a:r>
              <a:rPr lang="ru-RU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4"/>
              </a:rPr>
              <a:t>ru.wikipedia.org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›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5"/>
              </a:rPr>
              <a:t>Домовый воробей</a:t>
            </a:r>
            <a:endParaRPr lang="ru-RU" sz="2000" b="1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Синицы – </a:t>
            </a:r>
            <a:r>
              <a:rPr lang="ru-RU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Викепедия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ru-RU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4"/>
              </a:rPr>
              <a:t>ru.wikipedia.org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›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6"/>
              </a:rPr>
              <a:t>Синицы</a:t>
            </a:r>
            <a:endParaRPr lang="ru-RU" sz="2000" b="1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lvl="0">
              <a:buFont typeface="Arial" pitchFamily="34" charset="0"/>
              <a:buChar char="•"/>
            </a:pPr>
            <a:r>
              <a:rPr lang="ru-RU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7"/>
              </a:rPr>
              <a:t>shkolazhizni.ru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›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8"/>
              </a:rPr>
              <a:t>Статьи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›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9"/>
              </a:rPr>
              <a:t>Животные</a:t>
            </a:r>
            <a:endParaRPr lang="ru-RU" sz="2000" b="1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lvl="0">
              <a:buFont typeface="Arial" pitchFamily="34" charset="0"/>
              <a:buChar char="•"/>
            </a:pPr>
            <a:r>
              <a:rPr lang="en-US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0"/>
              </a:rPr>
              <a:t>KakProsto.ru</a:t>
            </a:r>
            <a:r>
              <a:rPr lang="en-US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›</a:t>
            </a:r>
            <a:r>
              <a:rPr lang="en-US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1"/>
              </a:rPr>
              <a:t>kak-897612-chem-kormit…</a:t>
            </a:r>
            <a:r>
              <a:rPr lang="en-US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1"/>
              </a:rPr>
              <a:t>ptic-zimoy</a:t>
            </a:r>
            <a:endParaRPr lang="ru-RU" sz="2000" b="1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lvl="0">
              <a:buFont typeface="Arial" pitchFamily="34" charset="0"/>
              <a:buChar char="•"/>
            </a:pP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Анимация «Снег» </a:t>
            </a:r>
            <a:r>
              <a:rPr lang="ru-RU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2"/>
              </a:rPr>
              <a:t>wer</a:t>
            </a:r>
            <a:r>
              <a:rPr lang="ru-RU" sz="2000" b="1" u="sng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2"/>
              </a:rPr>
              <a:t> </a:t>
            </a:r>
            <a:r>
              <a:rPr lang="ru-RU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2"/>
              </a:rPr>
              <a:t>Boardhttp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2"/>
              </a:rPr>
              <a:t>://</a:t>
            </a:r>
            <a:r>
              <a:rPr lang="ru-RU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2"/>
              </a:rPr>
              <a:t>www.psytrance.ru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2"/>
              </a:rPr>
              <a:t>/</a:t>
            </a:r>
            <a:r>
              <a:rPr lang="ru-RU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2"/>
              </a:rPr>
              <a:t>forum</a:t>
            </a:r>
            <a:r>
              <a:rPr lang="ru-RU" sz="20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2"/>
              </a:rPr>
              <a:t>/</a:t>
            </a:r>
            <a:r>
              <a:rPr lang="ru-RU" sz="20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hlinkClick r:id="rId12"/>
              </a:rPr>
              <a:t>index.php?act=Print&amp;client=pr</a:t>
            </a:r>
            <a:endParaRPr lang="ru-RU" sz="2000" b="1" dirty="0" smtClean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5" y="1214422"/>
            <a:ext cx="485778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22 декабря 2014 года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5000636"/>
            <a:ext cx="89297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Мы с папой делаем кормушку.</a:t>
            </a:r>
            <a:endParaRPr lang="ru-RU" sz="3200" dirty="0" smtClean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У нашей кормушки есть бортики, крыша и отверстия для стока  талой воды.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62525"/>
            <a:ext cx="3800475" cy="1895475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214819"/>
            <a:ext cx="5299646" cy="2643182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800475" cy="1895475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571744"/>
            <a:ext cx="5089590" cy="2538417"/>
          </a:xfrm>
          <a:prstGeom prst="rect">
            <a:avLst/>
          </a:prstGeom>
          <a:noFill/>
        </p:spPr>
      </p:pic>
      <p:pic>
        <p:nvPicPr>
          <p:cNvPr id="8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5519295" cy="2752731"/>
          </a:xfrm>
          <a:prstGeom prst="rect">
            <a:avLst/>
          </a:prstGeom>
          <a:noFill/>
        </p:spPr>
      </p:pic>
      <p:pic>
        <p:nvPicPr>
          <p:cNvPr id="9" name="Picture 2" descr="C:\Documents and Settings\Admin\Рабочий стол\4621147-18509264a51f967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3800475" cy="289560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50004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latin typeface="Comic Sans MS" pitchFamily="66" charset="0"/>
              </a:rPr>
              <a:t>22 декабря 2014 года</a:t>
            </a:r>
            <a:endParaRPr lang="ru-RU" sz="4000" dirty="0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780782"/>
            <a:ext cx="90011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Comic Sans MS" pitchFamily="66" charset="0"/>
              </a:rPr>
              <a:t>Я рисую цветы, чтобы кормушка была красивой.</a:t>
            </a:r>
            <a:endParaRPr lang="ru-RU" sz="3200" dirty="0">
              <a:ln>
                <a:solidFill>
                  <a:schemeClr val="bg1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/>
          <a:srcRect l="16854" t="4104" b="7506"/>
          <a:stretch>
            <a:fillRect/>
          </a:stretch>
        </p:blipFill>
        <p:spPr bwMode="auto">
          <a:xfrm>
            <a:off x="1500166" y="1214422"/>
            <a:ext cx="5786478" cy="4613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</TotalTime>
  <Words>764</Words>
  <PresentationFormat>Экран (4:3)</PresentationFormat>
  <Paragraphs>141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по кубановедению  на тему:  «Как помочь зимующим птицам?»</dc:title>
  <cp:lastModifiedBy>Admin</cp:lastModifiedBy>
  <cp:revision>105</cp:revision>
  <dcterms:modified xsi:type="dcterms:W3CDTF">2015-05-29T16:34:59Z</dcterms:modified>
</cp:coreProperties>
</file>